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6" r:id="rId2"/>
    <p:sldId id="328" r:id="rId3"/>
    <p:sldId id="336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301" autoAdjust="0"/>
    <p:restoredTop sz="94660"/>
  </p:normalViewPr>
  <p:slideViewPr>
    <p:cSldViewPr snapToGrid="0">
      <p:cViewPr varScale="1">
        <p:scale>
          <a:sx n="97" d="100"/>
          <a:sy n="97" d="100"/>
        </p:scale>
        <p:origin x="520" y="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83A761-AB18-4F3A-9FB0-2FFD056CDD43}" type="datetimeFigureOut">
              <a:rPr lang="en-US" smtClean="0"/>
              <a:t>10/6/2023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7DB48B-5F1E-483E-B200-B5B4A8F7FE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42011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08B85-4F23-46FE-AE09-BAE0ED0DFF0C}" type="datetime1">
              <a:rPr lang="en-US" smtClean="0"/>
              <a:t>10/6/2023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5A54B-F43A-429A-B80F-5F8C300913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7056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D95BD2-FC20-488C-974C-7712C6D8F2D1}" type="datetime1">
              <a:rPr lang="en-US" smtClean="0"/>
              <a:t>10/6/2023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5A54B-F43A-429A-B80F-5F8C300913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48993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FA18A-C76B-4F1C-B17D-BFE815080F0D}" type="datetime1">
              <a:rPr lang="en-US" smtClean="0"/>
              <a:t>10/6/2023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5A54B-F43A-429A-B80F-5F8C300913BE}" type="slidenum">
              <a:rPr lang="en-US" smtClean="0"/>
              <a:t>‹#›</a:t>
            </a:fld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908696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D80104-83F8-482D-8A5C-DE4E6C7FB6E7}" type="datetime1">
              <a:rPr lang="en-US" smtClean="0"/>
              <a:t>10/6/2023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5A54B-F43A-429A-B80F-5F8C300913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700919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18F41-121D-4A1A-B60A-2D9A34FB7BF2}" type="datetime1">
              <a:rPr lang="en-US" smtClean="0"/>
              <a:t>10/6/2023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5A54B-F43A-429A-B80F-5F8C300913BE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652347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F0CC2-D28A-4724-916A-CE092D2D4609}" type="datetime1">
              <a:rPr lang="en-US" smtClean="0"/>
              <a:t>10/6/2023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5A54B-F43A-429A-B80F-5F8C300913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37365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E421C-B5A8-4241-A015-2FC0D29D4CE3}" type="datetime1">
              <a:rPr lang="en-US" smtClean="0"/>
              <a:t>10/6/2023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5A54B-F43A-429A-B80F-5F8C300913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239117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A6D616-6E3E-4306-9BDD-2502DDE9563A}" type="datetime1">
              <a:rPr lang="en-US" smtClean="0"/>
              <a:t>10/6/2023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5A54B-F43A-429A-B80F-5F8C300913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98466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DE4C55-4974-4EB2-8E58-6FBD53AFB7AB}" type="datetime1">
              <a:rPr lang="en-US" smtClean="0"/>
              <a:t>10/6/2023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5A54B-F43A-429A-B80F-5F8C300913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50242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CA489-3C5E-4FE2-BDF7-9680FB7F7A5F}" type="datetime1">
              <a:rPr lang="en-US" smtClean="0"/>
              <a:t>10/6/2023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5A54B-F43A-429A-B80F-5F8C300913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33224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85602-B496-4B67-B321-8E194B68AA6B}" type="datetime1">
              <a:rPr lang="en-US" smtClean="0"/>
              <a:t>10/6/2023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5A54B-F43A-429A-B80F-5F8C300913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67483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22781-72F6-4BB2-BB2A-243E263FF1FC}" type="datetime1">
              <a:rPr lang="en-US" smtClean="0"/>
              <a:t>10/6/2023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5A54B-F43A-429A-B80F-5F8C300913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68529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9C23F-1E71-494D-BBEC-FD8ABFDAF74E}" type="datetime1">
              <a:rPr lang="en-US" smtClean="0"/>
              <a:t>10/6/2023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5A54B-F43A-429A-B80F-5F8C300913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59592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BD863-96F8-48B7-9B00-0C1B2B66D8EF}" type="datetime1">
              <a:rPr lang="en-US" smtClean="0"/>
              <a:t>10/6/2023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5A54B-F43A-429A-B80F-5F8C300913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25712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88252A-7A01-41E2-AACE-DDD500829C0C}" type="datetime1">
              <a:rPr lang="en-US" smtClean="0"/>
              <a:t>10/6/2023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5A54B-F43A-429A-B80F-5F8C300913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6591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CB5CB5-F4A1-473B-89A2-C3953B9C7D64}" type="datetime1">
              <a:rPr lang="en-US" smtClean="0"/>
              <a:t>10/6/2023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5A54B-F43A-429A-B80F-5F8C300913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54180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6A8137-E78E-4A2F-BCD0-99A7834A457D}" type="datetime1">
              <a:rPr lang="en-US" smtClean="0"/>
              <a:t>10/6/2023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7275A54B-F43A-429A-B80F-5F8C300913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62538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23060" y="815546"/>
            <a:ext cx="8395723" cy="2219004"/>
          </a:xfrm>
        </p:spPr>
        <p:txBody>
          <a:bodyPr/>
          <a:lstStyle/>
          <a:p>
            <a:pPr algn="l"/>
            <a:r>
              <a:rPr lang="en-MY" dirty="0"/>
              <a:t>Neural Machine Translation in Linear Time (</a:t>
            </a:r>
            <a:r>
              <a:rPr lang="en-MY" dirty="0" err="1"/>
              <a:t>ByteNet</a:t>
            </a:r>
            <a:r>
              <a:rPr lang="en-MY" dirty="0"/>
              <a:t>)</a:t>
            </a:r>
            <a:endParaRPr lang="en-US" sz="4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23061" y="3557274"/>
            <a:ext cx="7766936" cy="2676471"/>
          </a:xfrm>
        </p:spPr>
        <p:txBody>
          <a:bodyPr>
            <a:normAutofit lnSpcReduction="10000"/>
          </a:bodyPr>
          <a:lstStyle/>
          <a:p>
            <a:pPr algn="l"/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Authors:</a:t>
            </a:r>
          </a:p>
          <a:p>
            <a:pPr marL="285750" indent="-285750" algn="l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dirty="0" err="1"/>
              <a:t>Nal</a:t>
            </a:r>
            <a:r>
              <a:rPr lang="en-GB" dirty="0"/>
              <a:t> </a:t>
            </a:r>
            <a:r>
              <a:rPr lang="en-GB" dirty="0" err="1"/>
              <a:t>Kalchbrenner</a:t>
            </a:r>
            <a:endParaRPr lang="en-GB" dirty="0"/>
          </a:p>
          <a:p>
            <a:pPr marL="285750" indent="-285750" algn="l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dirty="0"/>
              <a:t>Lasse </a:t>
            </a:r>
            <a:r>
              <a:rPr lang="en-GB" dirty="0" err="1"/>
              <a:t>Espeholt</a:t>
            </a:r>
            <a:endParaRPr lang="en-GB" dirty="0"/>
          </a:p>
          <a:p>
            <a:pPr marL="285750" indent="-285750" algn="l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dirty="0"/>
              <a:t>Karen </a:t>
            </a:r>
            <a:r>
              <a:rPr lang="en-GB" dirty="0" err="1"/>
              <a:t>Simonyan</a:t>
            </a:r>
            <a:endParaRPr lang="en-GB" dirty="0"/>
          </a:p>
          <a:p>
            <a:pPr marL="285750" indent="-285750" algn="l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dirty="0" err="1"/>
              <a:t>Aäron</a:t>
            </a:r>
            <a:r>
              <a:rPr lang="en-GB" dirty="0"/>
              <a:t> van den Oord</a:t>
            </a:r>
          </a:p>
          <a:p>
            <a:pPr marL="285750" indent="-285750" algn="l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dirty="0"/>
              <a:t>Alex Graves</a:t>
            </a:r>
          </a:p>
          <a:p>
            <a:pPr marL="285750" indent="-285750" algn="l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dirty="0" err="1"/>
              <a:t>Koray</a:t>
            </a:r>
            <a:r>
              <a:rPr lang="en-GB" dirty="0"/>
              <a:t> </a:t>
            </a:r>
            <a:r>
              <a:rPr lang="en-GB" dirty="0" err="1"/>
              <a:t>Kavukcuoglu</a:t>
            </a:r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algn="l">
              <a:spcBef>
                <a:spcPts val="600"/>
              </a:spcBef>
            </a:pP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Presented by: Johnny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5A54B-F43A-429A-B80F-5F8C300913BE}" type="slidenum">
              <a:rPr lang="en-US" smtClean="0"/>
              <a:t>1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4C6ED90-7827-4925-AB04-0CA2D37A04AA}"/>
              </a:ext>
            </a:extLst>
          </p:cNvPr>
          <p:cNvSpPr txBox="1"/>
          <p:nvPr/>
        </p:nvSpPr>
        <p:spPr>
          <a:xfrm>
            <a:off x="9618783" y="138538"/>
            <a:ext cx="226548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400" dirty="0">
                <a:ln w="0"/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A 2016 paper from DeepMind</a:t>
            </a:r>
          </a:p>
        </p:txBody>
      </p:sp>
    </p:spTree>
    <p:extLst>
      <p:ext uri="{BB962C8B-B14F-4D97-AF65-F5344CB8AC3E}">
        <p14:creationId xmlns:p14="http://schemas.microsoft.com/office/powerpoint/2010/main" val="19421657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930876"/>
          </a:xfrm>
        </p:spPr>
        <p:txBody>
          <a:bodyPr>
            <a:normAutofit/>
          </a:bodyPr>
          <a:lstStyle/>
          <a:p>
            <a:r>
              <a:rPr lang="en-US" sz="4000" dirty="0"/>
              <a:t>Weaknesses of RNN-based </a:t>
            </a:r>
            <a:r>
              <a:rPr lang="en-US" sz="4000" dirty="0" err="1"/>
              <a:t>Enc</a:t>
            </a:r>
            <a:r>
              <a:rPr lang="en-US" sz="4000" dirty="0"/>
              <a:t>-Dec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729945"/>
            <a:ext cx="8596668" cy="4311417"/>
          </a:xfrm>
        </p:spPr>
        <p:txBody>
          <a:bodyPr>
            <a:normAutofit/>
          </a:bodyPr>
          <a:lstStyle/>
          <a:p>
            <a:pPr>
              <a:spcBef>
                <a:spcPts val="1800"/>
              </a:spcBef>
            </a:pPr>
            <a:r>
              <a:rPr lang="en-MY" sz="2000" dirty="0"/>
              <a:t>RNNs have an inherently serial structure that prevents them from being run in parallel along the sequence length during training and evaluation.</a:t>
            </a:r>
          </a:p>
          <a:p>
            <a:pPr>
              <a:spcBef>
                <a:spcPts val="1800"/>
              </a:spcBef>
            </a:pPr>
            <a:r>
              <a:rPr lang="en-MY" sz="2000" dirty="0"/>
              <a:t>Forward and backward signals in a RNN also need to traverse the full distance of the serial path to reach from one token in the sequence to another.</a:t>
            </a:r>
          </a:p>
          <a:p>
            <a:pPr lvl="1">
              <a:spcBef>
                <a:spcPts val="1800"/>
              </a:spcBef>
            </a:pPr>
            <a:r>
              <a:rPr lang="en-MY" sz="2000" dirty="0"/>
              <a:t>The larger the distance, the harder it is to learn the dependencies between the tokens </a:t>
            </a:r>
            <a:r>
              <a:rPr lang="en-MY" sz="1800" dirty="0"/>
              <a:t>[2]</a:t>
            </a:r>
            <a:r>
              <a:rPr lang="en-MY" sz="2000" dirty="0"/>
              <a:t>.</a:t>
            </a:r>
          </a:p>
          <a:p>
            <a:pPr>
              <a:spcBef>
                <a:spcPts val="1800"/>
              </a:spcBef>
            </a:pPr>
            <a:r>
              <a:rPr lang="en-MY" sz="2000" dirty="0"/>
              <a:t>Many processes the source sequence into a constant size representation, burdening the model with a memorization step.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5A54B-F43A-429A-B80F-5F8C300913BE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76956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930876"/>
          </a:xfrm>
        </p:spPr>
        <p:txBody>
          <a:bodyPr>
            <a:normAutofit/>
          </a:bodyPr>
          <a:lstStyle/>
          <a:p>
            <a:r>
              <a:rPr lang="en-US" sz="4000" dirty="0" err="1"/>
              <a:t>ByteNet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5A54B-F43A-429A-B80F-5F8C300913BE}" type="slidenum">
              <a:rPr lang="en-US" smtClean="0"/>
              <a:t>3</a:t>
            </a:fld>
            <a:endParaRPr lang="en-US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797E5DF4-A77A-4C61-9B11-1F7CABEEDC5A}"/>
              </a:ext>
            </a:extLst>
          </p:cNvPr>
          <p:cNvSpPr txBox="1">
            <a:spLocks/>
          </p:cNvSpPr>
          <p:nvPr/>
        </p:nvSpPr>
        <p:spPr>
          <a:xfrm>
            <a:off x="677334" y="1729945"/>
            <a:ext cx="4483751" cy="43114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1800"/>
              </a:spcBef>
            </a:pPr>
            <a:r>
              <a:rPr lang="en-MY" sz="2000" dirty="0"/>
              <a:t>The encoder processes the source string into a representation and is formed of one-dimensional </a:t>
            </a:r>
            <a:r>
              <a:rPr lang="en-MY" sz="2000" i="1" dirty="0"/>
              <a:t>dilated</a:t>
            </a:r>
            <a:r>
              <a:rPr lang="en-MY" sz="2000" dirty="0"/>
              <a:t> convolutional layers.</a:t>
            </a:r>
          </a:p>
          <a:p>
            <a:pPr>
              <a:spcBef>
                <a:spcPts val="1800"/>
              </a:spcBef>
            </a:pPr>
            <a:r>
              <a:rPr lang="en-MY" sz="2000" dirty="0"/>
              <a:t>The decoder is a language model that is formed of one-dimensional </a:t>
            </a:r>
            <a:r>
              <a:rPr lang="en-MY" sz="2000" i="1" dirty="0"/>
              <a:t>dilated</a:t>
            </a:r>
            <a:r>
              <a:rPr lang="en-MY" sz="2000" dirty="0"/>
              <a:t> convolutional layers that are </a:t>
            </a:r>
            <a:r>
              <a:rPr lang="en-MY" sz="2000" i="1" dirty="0"/>
              <a:t>masked</a:t>
            </a:r>
            <a:r>
              <a:rPr lang="en-MY" sz="2000" dirty="0"/>
              <a:t>. 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A0C888E9-DF4D-4B27-A98F-C20200485BAB}"/>
              </a:ext>
            </a:extLst>
          </p:cNvPr>
          <p:cNvGrpSpPr/>
          <p:nvPr/>
        </p:nvGrpSpPr>
        <p:grpSpPr>
          <a:xfrm>
            <a:off x="3341077" y="1536239"/>
            <a:ext cx="8124092" cy="4835156"/>
            <a:chOff x="3341077" y="1536239"/>
            <a:chExt cx="8124092" cy="4835156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1B459C00-8FEC-4D77-AA6A-0302621D76E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429495" y="1536239"/>
              <a:ext cx="5921558" cy="4835156"/>
            </a:xfrm>
            <a:prstGeom prst="rect">
              <a:avLst/>
            </a:prstGeom>
          </p:spPr>
        </p:pic>
        <p:sp>
          <p:nvSpPr>
            <p:cNvPr id="12" name="Arrow: Pentagon 11">
              <a:extLst>
                <a:ext uri="{FF2B5EF4-FFF2-40B4-BE49-F238E27FC236}">
                  <a16:creationId xmlns:a16="http://schemas.microsoft.com/office/drawing/2014/main" id="{73B22742-D320-4553-83AE-5FBF999504D8}"/>
                </a:ext>
              </a:extLst>
            </p:cNvPr>
            <p:cNvSpPr/>
            <p:nvPr/>
          </p:nvSpPr>
          <p:spPr>
            <a:xfrm>
              <a:off x="3341077" y="5383010"/>
              <a:ext cx="2214883" cy="631933"/>
            </a:xfrm>
            <a:prstGeom prst="homePlate">
              <a:avLst>
                <a:gd name="adj" fmla="val 34754"/>
              </a:avLst>
            </a:prstGeom>
            <a:ln>
              <a:solidFill>
                <a:srgbClr val="C00000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Encoder</a:t>
              </a:r>
            </a:p>
          </p:txBody>
        </p:sp>
        <p:sp>
          <p:nvSpPr>
            <p:cNvPr id="13" name="Arrow: Pentagon 12">
              <a:extLst>
                <a:ext uri="{FF2B5EF4-FFF2-40B4-BE49-F238E27FC236}">
                  <a16:creationId xmlns:a16="http://schemas.microsoft.com/office/drawing/2014/main" id="{51A2D410-F35A-4FD3-AA8A-526DDF84521D}"/>
                </a:ext>
              </a:extLst>
            </p:cNvPr>
            <p:cNvSpPr/>
            <p:nvPr/>
          </p:nvSpPr>
          <p:spPr>
            <a:xfrm flipH="1">
              <a:off x="9274002" y="2011622"/>
              <a:ext cx="2191167" cy="631933"/>
            </a:xfrm>
            <a:prstGeom prst="homePlate">
              <a:avLst>
                <a:gd name="adj" fmla="val 34754"/>
              </a:avLst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Decoder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47561459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Green Yellow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1411</TotalTime>
  <Words>170</Words>
  <PresentationFormat>Widescreen</PresentationFormat>
  <Paragraphs>23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Trebuchet MS</vt:lpstr>
      <vt:lpstr>Wingdings 3</vt:lpstr>
      <vt:lpstr>Facet</vt:lpstr>
      <vt:lpstr>Neural Machine Translation in Linear Time (ByteNet)</vt:lpstr>
      <vt:lpstr>Weaknesses of RNN-based Enc-Dec</vt:lpstr>
      <vt:lpstr>ByteNet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dcterms:created xsi:type="dcterms:W3CDTF">2016-10-06T04:28:56Z</dcterms:created>
  <dcterms:modified xsi:type="dcterms:W3CDTF">2023-10-06T05:33:25Z</dcterms:modified>
</cp:coreProperties>
</file>